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notesMasterIdLst>
    <p:notesMasterId r:id="rId18"/>
  </p:notesMasterIdLst>
  <p:sldIdLst>
    <p:sldId id="256" r:id="rId2"/>
    <p:sldId id="259" r:id="rId3"/>
    <p:sldId id="265" r:id="rId4"/>
    <p:sldId id="271" r:id="rId5"/>
    <p:sldId id="272" r:id="rId6"/>
    <p:sldId id="273" r:id="rId7"/>
    <p:sldId id="266" r:id="rId8"/>
    <p:sldId id="280" r:id="rId9"/>
    <p:sldId id="274" r:id="rId10"/>
    <p:sldId id="267" r:id="rId11"/>
    <p:sldId id="275" r:id="rId12"/>
    <p:sldId id="276" r:id="rId13"/>
    <p:sldId id="277" r:id="rId14"/>
    <p:sldId id="278" r:id="rId15"/>
    <p:sldId id="279" r:id="rId16"/>
    <p:sldId id="28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601C3F2-4A0D-8E47-8A7C-B0DC557B23DA}">
          <p14:sldIdLst>
            <p14:sldId id="256"/>
            <p14:sldId id="259"/>
            <p14:sldId id="265"/>
            <p14:sldId id="271"/>
            <p14:sldId id="272"/>
            <p14:sldId id="273"/>
            <p14:sldId id="266"/>
            <p14:sldId id="280"/>
            <p14:sldId id="274"/>
            <p14:sldId id="267"/>
            <p14:sldId id="275"/>
            <p14:sldId id="276"/>
            <p14:sldId id="277"/>
            <p14:sldId id="278"/>
            <p14:sldId id="279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376"/>
    <p:restoredTop sz="50087"/>
  </p:normalViewPr>
  <p:slideViewPr>
    <p:cSldViewPr snapToGrid="0" snapToObjects="1">
      <p:cViewPr>
        <p:scale>
          <a:sx n="60" d="100"/>
          <a:sy n="60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B9F17-F1D6-414B-8A37-26AC3951AA1F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A3775-4B35-5044-9752-BF934DE9DE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49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1A3775-4B35-5044-9752-BF934DE9DE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Rooted =</a:t>
            </a:r>
            <a:r>
              <a:rPr lang="en-US" baseline="0" dirty="0" smtClean="0"/>
              <a:t> root is the most recent common ancestor</a:t>
            </a:r>
          </a:p>
          <a:p>
            <a:r>
              <a:rPr lang="en-US" altLang="en-US" sz="1200" baseline="0" dirty="0" err="1" smtClean="0">
                <a:solidFill>
                  <a:schemeClr val="tx1"/>
                </a:solidFill>
              </a:rPr>
              <a:t>Unrooted</a:t>
            </a:r>
            <a:r>
              <a:rPr lang="en-US" altLang="en-US" sz="1200" baseline="0" dirty="0" smtClean="0">
                <a:solidFill>
                  <a:schemeClr val="tx1"/>
                </a:solidFill>
              </a:rPr>
              <a:t> = </a:t>
            </a:r>
            <a:r>
              <a:rPr lang="en-US" altLang="en-US" sz="1200" dirty="0" smtClean="0">
                <a:solidFill>
                  <a:schemeClr val="tx1"/>
                </a:solidFill>
              </a:rPr>
              <a:t>only relationships,</a:t>
            </a:r>
            <a:r>
              <a:rPr lang="en-US" altLang="en-US" sz="1200" baseline="0" dirty="0" smtClean="0">
                <a:solidFill>
                  <a:schemeClr val="tx1"/>
                </a:solidFill>
              </a:rPr>
              <a:t> </a:t>
            </a:r>
            <a:r>
              <a:rPr lang="en-US" altLang="en-US" sz="1200" dirty="0" smtClean="0">
                <a:solidFill>
                  <a:schemeClr val="tx1"/>
                </a:solidFill>
              </a:rPr>
              <a:t>not the evolutionary path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1A3775-4B35-5044-9752-BF934DE9DE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66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 smtClean="0"/>
              <a:t>Two-step process – generation of many new data sets from the original set and then the computation of a number that tells how often a particular branch appears in the tree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1A3775-4B35-5044-9752-BF934DE9DE0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08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1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29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91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405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5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28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85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575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7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332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69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48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r-project.org/web/views/Phylogenetics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Generating Phylogenetic Trees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Anais Hayes</a:t>
            </a:r>
          </a:p>
          <a:p>
            <a:r>
              <a:rPr lang="en-US" dirty="0" smtClean="0"/>
              <a:t>Fall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93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Maximum Parsimony Method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>
          <a:xfrm>
            <a:off x="3251200" y="1714500"/>
            <a:ext cx="7010400" cy="5067300"/>
          </a:xfrm>
          <a:prstGeom prst="rect">
            <a:avLst/>
          </a:prstGeom>
        </p:spPr>
        <p:txBody>
          <a:bodyPr/>
          <a:lstStyle/>
          <a:p>
            <a:r>
              <a:rPr lang="en-US" altLang="en-US" sz="3200"/>
              <a:t>Searches for a tree that requires the fewest changes to explain the differences observed among the taxa under study</a:t>
            </a:r>
          </a:p>
          <a:p>
            <a:r>
              <a:rPr lang="en-US" altLang="en-US" sz="3200"/>
              <a:t>Tends to yield thousands of trees that have the same score. </a:t>
            </a:r>
          </a:p>
          <a:p>
            <a:r>
              <a:rPr lang="en-US" altLang="en-US" sz="3200"/>
              <a:t>Groupings present in the strict consensus of all trees are considered to be supported by the data</a:t>
            </a:r>
          </a:p>
        </p:txBody>
      </p:sp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0514275-0251-D94F-B0DD-F4E6B810EA0A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Third: Maximum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7228573" cy="4023360"/>
          </a:xfrm>
        </p:spPr>
        <p:txBody>
          <a:bodyPr/>
          <a:lstStyle/>
          <a:p>
            <a:r>
              <a:rPr lang="en-US" dirty="0" smtClean="0"/>
              <a:t>Used to determine the likelihood for a tree given the data</a:t>
            </a:r>
          </a:p>
          <a:p>
            <a:endParaRPr lang="en-US" dirty="0"/>
          </a:p>
          <a:p>
            <a:r>
              <a:rPr lang="en-US" b="1" dirty="0" err="1" smtClean="0"/>
              <a:t>pml</a:t>
            </a:r>
            <a:r>
              <a:rPr lang="en-US" dirty="0" smtClean="0"/>
              <a:t>(</a:t>
            </a:r>
            <a:r>
              <a:rPr lang="en-US" i="1" dirty="0" smtClean="0"/>
              <a:t>tree object, data</a:t>
            </a:r>
            <a:r>
              <a:rPr lang="en-US" dirty="0" smtClean="0"/>
              <a:t>) </a:t>
            </a:r>
            <a:r>
              <a:rPr lang="en-US" dirty="0" smtClean="0">
                <a:sym typeface="Wingdings"/>
              </a:rPr>
              <a:t> computes the likelihood of a    </a:t>
            </a:r>
          </a:p>
          <a:p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                                             tree given the alignment and a model</a:t>
            </a:r>
          </a:p>
          <a:p>
            <a:endParaRPr lang="en-US" b="1" dirty="0">
              <a:sym typeface="Wingdings"/>
            </a:endParaRPr>
          </a:p>
          <a:p>
            <a:r>
              <a:rPr lang="en-US" b="1" dirty="0" err="1" smtClean="0">
                <a:sym typeface="Wingdings"/>
              </a:rPr>
              <a:t>optim.pml</a:t>
            </a:r>
            <a:r>
              <a:rPr lang="en-US" i="1" dirty="0" smtClean="0">
                <a:sym typeface="Wingdings"/>
              </a:rPr>
              <a:t>(</a:t>
            </a:r>
            <a:r>
              <a:rPr lang="en-US" i="1" dirty="0" err="1" smtClean="0">
                <a:sym typeface="Wingdings"/>
              </a:rPr>
              <a:t>pml</a:t>
            </a:r>
            <a:r>
              <a:rPr lang="en-US" i="1" dirty="0" smtClean="0">
                <a:sym typeface="Wingdings"/>
              </a:rPr>
              <a:t> object)</a:t>
            </a:r>
            <a:r>
              <a:rPr lang="en-US" dirty="0" smtClean="0">
                <a:sym typeface="Wingdings"/>
              </a:rPr>
              <a:t>  optimizes different model </a:t>
            </a:r>
          </a:p>
          <a:p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                                              parameters for the </a:t>
            </a:r>
            <a:r>
              <a:rPr lang="en-US" b="1" dirty="0" err="1" smtClean="0">
                <a:sym typeface="Wingdings"/>
              </a:rPr>
              <a:t>pml</a:t>
            </a:r>
            <a:r>
              <a:rPr lang="en-US" dirty="0" smtClean="0">
                <a:sym typeface="Wingdings"/>
              </a:rPr>
              <a:t> object</a:t>
            </a:r>
          </a:p>
          <a:p>
            <a:r>
              <a:rPr lang="en-US" dirty="0">
                <a:sym typeface="Wingdings"/>
              </a:rPr>
              <a:t>r</a:t>
            </a:r>
            <a:r>
              <a:rPr lang="en-US" dirty="0" smtClean="0">
                <a:sym typeface="Wingdings"/>
              </a:rPr>
              <a:t>earrangement = “ “ parameter allows you to change the type of </a:t>
            </a:r>
          </a:p>
          <a:p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    tree rearrangement optimization to execute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586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Fourth: Model Selection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737361"/>
            <a:ext cx="10058400" cy="451906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R has many options for model selection tests, some of which are below:</a:t>
            </a:r>
            <a:endParaRPr lang="en-US" dirty="0"/>
          </a:p>
          <a:p>
            <a:endParaRPr lang="en-US" u="sng" dirty="0" smtClean="0"/>
          </a:p>
          <a:p>
            <a:r>
              <a:rPr lang="en-US" u="sng" dirty="0" smtClean="0"/>
              <a:t>Using likelihood ratio statistic </a:t>
            </a:r>
          </a:p>
          <a:p>
            <a:r>
              <a:rPr lang="en-US" dirty="0" smtClean="0"/>
              <a:t>with </a:t>
            </a:r>
            <a:r>
              <a:rPr lang="en-US" dirty="0" err="1" smtClean="0"/>
              <a:t>Shimodaira</a:t>
            </a:r>
            <a:r>
              <a:rPr lang="en-US" dirty="0" smtClean="0"/>
              <a:t>-Hasegawa test</a:t>
            </a:r>
          </a:p>
          <a:p>
            <a:r>
              <a:rPr lang="en-US" b="1" dirty="0" err="1" smtClean="0"/>
              <a:t>anova</a:t>
            </a:r>
            <a:r>
              <a:rPr lang="en-US" dirty="0" smtClean="0"/>
              <a:t>()</a:t>
            </a:r>
          </a:p>
          <a:p>
            <a:r>
              <a:rPr lang="en-US" b="1" dirty="0" err="1" smtClean="0"/>
              <a:t>SH.test</a:t>
            </a:r>
            <a:r>
              <a:rPr lang="en-US" dirty="0" smtClean="0"/>
              <a:t>()</a:t>
            </a:r>
          </a:p>
          <a:p>
            <a:endParaRPr lang="en-US" b="1" dirty="0" smtClean="0"/>
          </a:p>
          <a:p>
            <a:r>
              <a:rPr lang="en-US" u="sng" dirty="0" smtClean="0"/>
              <a:t>Using AIC:</a:t>
            </a:r>
          </a:p>
          <a:p>
            <a:r>
              <a:rPr lang="en-US" b="1" dirty="0" smtClean="0"/>
              <a:t>AIC</a:t>
            </a:r>
            <a:r>
              <a:rPr lang="en-US" dirty="0" smtClean="0"/>
              <a:t>()</a:t>
            </a:r>
          </a:p>
          <a:p>
            <a:r>
              <a:rPr lang="en-US" b="1" dirty="0" smtClean="0"/>
              <a:t>BIC()</a:t>
            </a:r>
          </a:p>
          <a:p>
            <a:r>
              <a:rPr lang="en-US" b="1" dirty="0" err="1" smtClean="0"/>
              <a:t>AICc</a:t>
            </a:r>
            <a:r>
              <a:rPr lang="en-US" b="1" dirty="0" smtClean="0"/>
              <a:t>()</a:t>
            </a:r>
          </a:p>
          <a:p>
            <a:endParaRPr lang="en-US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940968" y="3543244"/>
            <a:ext cx="5436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u="sng" dirty="0" smtClean="0"/>
              <a:t>Using comparison methods from other programs:</a:t>
            </a:r>
          </a:p>
          <a:p>
            <a:pPr>
              <a:lnSpc>
                <a:spcPct val="150000"/>
              </a:lnSpc>
            </a:pPr>
            <a:r>
              <a:rPr lang="en-US" sz="2000" b="1" dirty="0" err="1" smtClean="0"/>
              <a:t>modelTest</a:t>
            </a:r>
            <a:r>
              <a:rPr lang="en-US" sz="2000" dirty="0" smtClean="0"/>
              <a:t>(</a:t>
            </a:r>
            <a:r>
              <a:rPr lang="en-US" sz="2000" i="1" dirty="0" smtClean="0"/>
              <a:t>data)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70186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Fifth: Bootstrapping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last step before plotting, bootstrapping is used to test support for tree edges</a:t>
            </a:r>
          </a:p>
          <a:p>
            <a:endParaRPr lang="en-US" b="1" dirty="0" smtClean="0"/>
          </a:p>
          <a:p>
            <a:r>
              <a:rPr lang="en-US" b="1" dirty="0" err="1" smtClean="0"/>
              <a:t>bootstrap.pml</a:t>
            </a:r>
            <a:r>
              <a:rPr lang="en-US" dirty="0" smtClean="0"/>
              <a:t>() </a:t>
            </a:r>
            <a:r>
              <a:rPr lang="en-US" dirty="0" smtClean="0">
                <a:sym typeface="Wingdings"/>
              </a:rPr>
              <a:t> use fit object that best fits dataset from maximum likelihood analysis</a:t>
            </a:r>
          </a:p>
          <a:p>
            <a:endParaRPr lang="en-US" dirty="0">
              <a:sym typeface="Wingdings"/>
            </a:endParaRPr>
          </a:p>
          <a:p>
            <a:r>
              <a:rPr lang="en-US" altLang="en-US" dirty="0" smtClean="0"/>
              <a:t>The number </a:t>
            </a:r>
            <a:r>
              <a:rPr lang="en-US" altLang="en-US" dirty="0"/>
              <a:t>associated with a </a:t>
            </a:r>
            <a:r>
              <a:rPr lang="en-US" altLang="en-US" dirty="0" smtClean="0"/>
              <a:t>branch </a:t>
            </a:r>
            <a:r>
              <a:rPr lang="en-US" altLang="en-US" dirty="0"/>
              <a:t>in the tree </a:t>
            </a:r>
            <a:r>
              <a:rPr lang="en-US" altLang="en-US" dirty="0" smtClean="0"/>
              <a:t>indicates the </a:t>
            </a:r>
            <a:r>
              <a:rPr lang="en-US" altLang="en-US" dirty="0"/>
              <a:t>proportion of bootstrap replicates that support the </a:t>
            </a:r>
            <a:r>
              <a:rPr lang="en-US" altLang="en-US" dirty="0" err="1"/>
              <a:t>monophyly</a:t>
            </a:r>
            <a:r>
              <a:rPr lang="en-US" altLang="en-US" dirty="0"/>
              <a:t> of the </a:t>
            </a:r>
            <a:r>
              <a:rPr lang="en-US" altLang="en-US" dirty="0" smtClean="0"/>
              <a:t>clade.</a:t>
            </a:r>
          </a:p>
          <a:p>
            <a:endParaRPr lang="en-US" dirty="0">
              <a:sym typeface="Wingdings"/>
            </a:endParaRPr>
          </a:p>
          <a:p>
            <a:r>
              <a:rPr lang="en-US" sz="2200" dirty="0" smtClean="0">
                <a:solidFill>
                  <a:srgbClr val="C00000"/>
                </a:solidFill>
                <a:sym typeface="Wingdings"/>
              </a:rPr>
              <a:t>Warning! </a:t>
            </a:r>
            <a:r>
              <a:rPr lang="en-US" dirty="0" smtClean="0">
                <a:sym typeface="Wingdings"/>
              </a:rPr>
              <a:t>This typically takes more time than the previous functions depending on how many replicate trees are being generated and compared</a:t>
            </a:r>
          </a:p>
          <a:p>
            <a:endParaRPr lang="en-US" dirty="0">
              <a:sym typeface="Wingdings"/>
            </a:endParaRPr>
          </a:p>
          <a:p>
            <a:endParaRPr lang="en-US" dirty="0" smtClean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49645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19183"/>
          </a:xfrm>
        </p:spPr>
        <p:txBody>
          <a:bodyPr/>
          <a:lstStyle/>
          <a:p>
            <a:r>
              <a:rPr lang="en-US" dirty="0" smtClean="0"/>
              <a:t>FINALLY: Tree Visualization - Types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637" y="1879338"/>
            <a:ext cx="3005396" cy="30053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429" y="1879338"/>
            <a:ext cx="2789406" cy="27894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4033" y="3021602"/>
            <a:ext cx="3583172" cy="32942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2458" y="2921617"/>
            <a:ext cx="3141773" cy="314177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77263" y="1084521"/>
            <a:ext cx="4516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/>
              <a:t>ggtree</a:t>
            </a:r>
            <a:r>
              <a:rPr lang="en-US" sz="2000" i="1" dirty="0" smtClean="0"/>
              <a:t>(tree, </a:t>
            </a:r>
            <a:r>
              <a:rPr lang="en-US" sz="2000" dirty="0" smtClean="0"/>
              <a:t>layout = “ “</a:t>
            </a:r>
            <a:r>
              <a:rPr lang="en-US" sz="2000" i="1" dirty="0" smtClean="0"/>
              <a:t>) </a:t>
            </a:r>
            <a:r>
              <a:rPr lang="en-US" sz="2000" dirty="0" smtClean="0"/>
              <a:t>+ </a:t>
            </a:r>
            <a:r>
              <a:rPr lang="en-US" sz="2000" b="1" dirty="0" err="1" smtClean="0"/>
              <a:t>ggtitle</a:t>
            </a:r>
            <a:r>
              <a:rPr lang="en-US" sz="2000" dirty="0" smtClean="0"/>
              <a:t>(“ “)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6179835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 Visualization with Annotations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845733"/>
            <a:ext cx="5218460" cy="4299885"/>
          </a:xfrm>
        </p:spPr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Rescale trees by any numerical variable from evolutionary analysis i.e. divergence times, substitution rate, nucleotide substitutions per codon, etc.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Color tree based on numeric or categorical variables, including posterior probabilities, bootstrap, etc.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Add node and tip values, like bootstrapping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Add additional layers of information onto the tree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Can even generate trees that align genomic features with phylogenetic tree!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0" y="2369016"/>
            <a:ext cx="5640732" cy="325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809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More?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There are many R packages and programs that tackle building molecular phylogenies, but the </a:t>
            </a:r>
            <a:r>
              <a:rPr lang="en-US" sz="2800" dirty="0" smtClean="0">
                <a:hlinkClick r:id="rId2"/>
              </a:rPr>
              <a:t>CRAN  Task View on </a:t>
            </a:r>
            <a:r>
              <a:rPr lang="en-US" sz="2800" dirty="0" err="1" smtClean="0">
                <a:hlinkClick r:id="rId2"/>
              </a:rPr>
              <a:t>Phylogenetics</a:t>
            </a:r>
            <a:r>
              <a:rPr lang="en-US" sz="2800" dirty="0" smtClean="0">
                <a:hlinkClick r:id="rId2"/>
              </a:rPr>
              <a:t> </a:t>
            </a:r>
            <a:r>
              <a:rPr lang="en-US" sz="2800" dirty="0" smtClean="0"/>
              <a:t>covers many of these in depth if you’re interested!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93761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What is molecular </a:t>
            </a:r>
            <a:r>
              <a:rPr lang="en-US" altLang="en-US" dirty="0" err="1" smtClean="0"/>
              <a:t>phylogenetics</a:t>
            </a:r>
            <a:r>
              <a:rPr lang="en-US" altLang="en-US" dirty="0" smtClean="0"/>
              <a:t>?</a:t>
            </a:r>
            <a:endParaRPr lang="en-US" altLang="en-US" dirty="0"/>
          </a:p>
        </p:txBody>
      </p:sp>
      <p:sp>
        <p:nvSpPr>
          <p:cNvPr id="10244" name="Rectangle 3"/>
          <p:cNvSpPr>
            <a:spLocks noGrp="1" noChangeArrowheads="1"/>
          </p:cNvSpPr>
          <p:nvPr>
            <p:ph idx="1"/>
          </p:nvPr>
        </p:nvSpPr>
        <p:spPr>
          <a:xfrm>
            <a:off x="1097280" y="1935126"/>
            <a:ext cx="5175929" cy="433808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altLang="en-US" sz="3200" dirty="0" smtClean="0"/>
              <a:t>Utilizes molecular data rather than morphological or organismal character to study evolutionary history</a:t>
            </a:r>
          </a:p>
          <a:p>
            <a:pPr>
              <a:buFont typeface="Arial" charset="0"/>
              <a:buChar char="•"/>
            </a:pPr>
            <a:r>
              <a:rPr lang="en-US" altLang="en-US" sz="3200" dirty="0" smtClean="0"/>
              <a:t>More consistent but challenging because of the unique nature of every dataset</a:t>
            </a:r>
          </a:p>
        </p:txBody>
      </p:sp>
      <p:sp>
        <p:nvSpPr>
          <p:cNvPr id="102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6AF1C13-F186-BB44-AF4B-56425B0BCC97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187" y="1892316"/>
            <a:ext cx="5079610" cy="438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47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 smtClean="0"/>
              <a:t>Phylogenetic Reconstruction Methods</a:t>
            </a:r>
            <a:endParaRPr lang="en-US" altLang="en-US" sz="4000" dirty="0"/>
          </a:p>
        </p:txBody>
      </p:sp>
      <p:sp>
        <p:nvSpPr>
          <p:cNvPr id="22532" name="Rectangle 3"/>
          <p:cNvSpPr>
            <a:spLocks noGrp="1" noChangeArrowheads="1"/>
          </p:cNvSpPr>
          <p:nvPr>
            <p:ph idx="1"/>
          </p:nvPr>
        </p:nvSpPr>
        <p:spPr>
          <a:xfrm>
            <a:off x="1097280" y="1714500"/>
            <a:ext cx="916432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en-US" sz="2800" dirty="0"/>
              <a:t>Distance </a:t>
            </a:r>
            <a:r>
              <a:rPr lang="en-US" altLang="en-US" sz="2800" dirty="0" smtClean="0"/>
              <a:t>Based Methods</a:t>
            </a:r>
            <a:endParaRPr lang="en-US" altLang="en-US" sz="2800" dirty="0"/>
          </a:p>
          <a:p>
            <a:pPr lvl="1"/>
            <a:r>
              <a:rPr lang="en-US" altLang="en-US" sz="2800" dirty="0"/>
              <a:t>A</a:t>
            </a:r>
            <a:r>
              <a:rPr lang="en-US" altLang="en-US" sz="2800" dirty="0" smtClean="0"/>
              <a:t>mount </a:t>
            </a:r>
            <a:r>
              <a:rPr lang="en-US" altLang="en-US" sz="2800" dirty="0"/>
              <a:t>of dissimilarity (the distance) between two aligned sequences</a:t>
            </a:r>
          </a:p>
          <a:p>
            <a:pPr lvl="1"/>
            <a:r>
              <a:rPr lang="en-US" altLang="en-US" sz="2800" dirty="0"/>
              <a:t>UPGMA; </a:t>
            </a:r>
            <a:r>
              <a:rPr lang="en-US" altLang="en-US" sz="2800" dirty="0" smtClean="0"/>
              <a:t>Neighbor-Joining (NJ)</a:t>
            </a:r>
            <a:endParaRPr lang="en-US" altLang="en-US" sz="2800" dirty="0"/>
          </a:p>
          <a:p>
            <a:r>
              <a:rPr lang="en-US" altLang="en-US" sz="2800" dirty="0"/>
              <a:t>Character </a:t>
            </a:r>
            <a:r>
              <a:rPr lang="en-US" altLang="en-US" sz="2800" dirty="0" smtClean="0"/>
              <a:t>Based Methods</a:t>
            </a:r>
            <a:endParaRPr lang="en-US" altLang="en-US" sz="2800" dirty="0"/>
          </a:p>
          <a:p>
            <a:pPr lvl="1"/>
            <a:r>
              <a:rPr lang="en-US" altLang="en-US" sz="2800" dirty="0"/>
              <a:t>Uses character data at all steps of the analysis</a:t>
            </a:r>
          </a:p>
          <a:p>
            <a:pPr lvl="1"/>
            <a:r>
              <a:rPr lang="en-US" altLang="en-US" sz="2800" dirty="0"/>
              <a:t>Maximum </a:t>
            </a:r>
            <a:r>
              <a:rPr lang="en-US" altLang="en-US" sz="2800" dirty="0" smtClean="0"/>
              <a:t>Parsimony (MP) ; </a:t>
            </a:r>
            <a:r>
              <a:rPr lang="en-US" altLang="en-US" sz="2800" dirty="0"/>
              <a:t>Maximum </a:t>
            </a:r>
            <a:r>
              <a:rPr lang="en-US" altLang="en-US" sz="2800" dirty="0" smtClean="0"/>
              <a:t>Likelihood (ML)</a:t>
            </a:r>
          </a:p>
          <a:p>
            <a:pPr marL="201168" lvl="1" indent="0">
              <a:buNone/>
            </a:pPr>
            <a:endParaRPr lang="en-US" altLang="en-US" sz="2800" dirty="0"/>
          </a:p>
        </p:txBody>
      </p:sp>
      <p:sp>
        <p:nvSpPr>
          <p:cNvPr id="2253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D60CB81-6753-544B-9482-BB2522307B8D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10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Tree Building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tree &lt;- </a:t>
            </a:r>
            <a:r>
              <a:rPr lang="en-US" b="1" dirty="0" err="1"/>
              <a:t>read.tree</a:t>
            </a:r>
            <a:r>
              <a:rPr lang="en-US" dirty="0"/>
              <a:t>(text = "(((A,B),(C,D)),E);") </a:t>
            </a:r>
            <a:endParaRPr lang="en-US" dirty="0" smtClean="0"/>
          </a:p>
          <a:p>
            <a:r>
              <a:rPr lang="en-US" b="1" dirty="0" smtClean="0"/>
              <a:t>plot</a:t>
            </a:r>
            <a:r>
              <a:rPr lang="en-US" dirty="0" smtClean="0"/>
              <a:t>(tree</a:t>
            </a:r>
            <a:r>
              <a:rPr lang="en-US" dirty="0"/>
              <a:t>, </a:t>
            </a:r>
            <a:r>
              <a:rPr lang="en-US" dirty="0" err="1" smtClean="0"/>
              <a:t>edge.width</a:t>
            </a:r>
            <a:r>
              <a:rPr lang="en-US" dirty="0" smtClean="0"/>
              <a:t> </a:t>
            </a:r>
            <a:r>
              <a:rPr lang="en-US" dirty="0"/>
              <a:t>= 2</a:t>
            </a:r>
            <a:r>
              <a:rPr lang="en-US" dirty="0" smtClean="0"/>
              <a:t>)</a:t>
            </a:r>
          </a:p>
          <a:p>
            <a:r>
              <a:rPr lang="en-US" b="1" dirty="0"/>
              <a:t>plot</a:t>
            </a:r>
            <a:r>
              <a:rPr lang="en-US" dirty="0"/>
              <a:t>(tree, </a:t>
            </a:r>
            <a:r>
              <a:rPr lang="en-US" dirty="0" err="1"/>
              <a:t>edge.width</a:t>
            </a:r>
            <a:r>
              <a:rPr lang="en-US" dirty="0"/>
              <a:t> = 2, </a:t>
            </a:r>
            <a:r>
              <a:rPr lang="en-US" dirty="0" err="1"/>
              <a:t>label.offset</a:t>
            </a:r>
            <a:r>
              <a:rPr lang="en-US" dirty="0"/>
              <a:t> = </a:t>
            </a:r>
            <a:r>
              <a:rPr lang="en-US" dirty="0" smtClean="0"/>
              <a:t>0.1</a:t>
            </a:r>
            <a:r>
              <a:rPr lang="en-US" dirty="0"/>
              <a:t>)</a:t>
            </a:r>
            <a:endParaRPr lang="en-US" dirty="0" smtClean="0"/>
          </a:p>
          <a:p>
            <a:r>
              <a:rPr lang="en-US" b="1" dirty="0" err="1" smtClean="0"/>
              <a:t>nodelabels</a:t>
            </a:r>
            <a:r>
              <a:rPr lang="en-US" dirty="0"/>
              <a:t>() </a:t>
            </a:r>
            <a:endParaRPr lang="en-US" dirty="0" smtClean="0"/>
          </a:p>
          <a:p>
            <a:r>
              <a:rPr lang="en-US" b="1" dirty="0" err="1" smtClean="0"/>
              <a:t>tiplabels</a:t>
            </a:r>
            <a:r>
              <a:rPr lang="en-US" dirty="0" smtClean="0"/>
              <a:t>()</a:t>
            </a:r>
          </a:p>
          <a:p>
            <a:endParaRPr lang="en-US" dirty="0" smtClean="0"/>
          </a:p>
          <a:p>
            <a:r>
              <a:rPr lang="en-US" dirty="0" smtClean="0"/>
              <a:t>Exercise: try to simulate a labelled </a:t>
            </a:r>
            <a:r>
              <a:rPr lang="en-US" dirty="0" err="1" smtClean="0"/>
              <a:t>unrooted</a:t>
            </a:r>
            <a:r>
              <a:rPr lang="en-US" dirty="0" smtClean="0"/>
              <a:t> 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</a:t>
            </a:r>
            <a:r>
              <a:rPr lang="en-US" dirty="0" err="1" smtClean="0"/>
              <a:t>cladogram</a:t>
            </a:r>
            <a:r>
              <a:rPr lang="en-US" dirty="0" smtClean="0"/>
              <a:t> with 10 tips </a:t>
            </a:r>
          </a:p>
          <a:p>
            <a:r>
              <a:rPr lang="en-US" dirty="0" smtClean="0"/>
              <a:t>Tip: use </a:t>
            </a:r>
            <a:r>
              <a:rPr lang="en-US" b="1" dirty="0" err="1" smtClean="0"/>
              <a:t>rtree</a:t>
            </a:r>
            <a:r>
              <a:rPr lang="en-US" b="1" dirty="0" smtClean="0"/>
              <a:t> </a:t>
            </a:r>
            <a:r>
              <a:rPr lang="en-US" dirty="0" smtClean="0"/>
              <a:t>function instead of </a:t>
            </a:r>
            <a:r>
              <a:rPr lang="en-US" b="1" dirty="0" err="1" smtClean="0"/>
              <a:t>read.tree</a:t>
            </a:r>
            <a:endParaRPr lang="en-US" b="1" dirty="0" smtClean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176" y="1845734"/>
            <a:ext cx="3703636" cy="392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93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 smtClean="0"/>
          </a:p>
          <a:p>
            <a:r>
              <a:rPr lang="en-US" sz="3200" dirty="0" smtClean="0"/>
              <a:t>Build and optimize trees from DNA sequence alignment dataset dataset with </a:t>
            </a:r>
            <a:r>
              <a:rPr lang="en-US" sz="3200" b="1" dirty="0" err="1" smtClean="0">
                <a:solidFill>
                  <a:schemeClr val="bg2">
                    <a:lumMod val="25000"/>
                  </a:schemeClr>
                </a:solidFill>
              </a:rPr>
              <a:t>phangorn</a:t>
            </a:r>
            <a:r>
              <a:rPr lang="en-US" sz="3200" b="1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3200" dirty="0" smtClean="0"/>
              <a:t>and </a:t>
            </a:r>
            <a:r>
              <a:rPr lang="en-US" sz="3200" b="1" dirty="0" smtClean="0">
                <a:solidFill>
                  <a:schemeClr val="bg2">
                    <a:lumMod val="25000"/>
                  </a:schemeClr>
                </a:solidFill>
              </a:rPr>
              <a:t>ape </a:t>
            </a:r>
            <a:endParaRPr lang="en-US" sz="3200" b="1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 smtClean="0"/>
              <a:t>Create dynamic tree visualizations for existing trees with </a:t>
            </a:r>
            <a:r>
              <a:rPr lang="en-US" sz="3200" b="1" dirty="0" err="1" smtClean="0">
                <a:solidFill>
                  <a:schemeClr val="bg2">
                    <a:lumMod val="25000"/>
                  </a:schemeClr>
                </a:solidFill>
              </a:rPr>
              <a:t>ggtree</a:t>
            </a:r>
            <a:endParaRPr lang="en-US" sz="3200" b="1" dirty="0" smtClean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3200" b="1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32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First: Create Distance Based 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substitution rate model and distance methods determine </a:t>
            </a:r>
          </a:p>
          <a:p>
            <a:r>
              <a:rPr lang="en-US" dirty="0" smtClean="0"/>
              <a:t>evolutionary distance values between taxa or genes in question</a:t>
            </a:r>
          </a:p>
          <a:p>
            <a:endParaRPr lang="en-US" b="1" dirty="0" smtClean="0"/>
          </a:p>
          <a:p>
            <a:r>
              <a:rPr lang="en-US" b="1" dirty="0" err="1" smtClean="0"/>
              <a:t>dist.ml</a:t>
            </a:r>
            <a:r>
              <a:rPr lang="en-US" dirty="0" smtClean="0"/>
              <a:t>(data)  </a:t>
            </a:r>
            <a:r>
              <a:rPr lang="en-US" dirty="0" smtClean="0">
                <a:sym typeface="Wingdings"/>
              </a:rPr>
              <a:t> default substitution model </a:t>
            </a:r>
            <a:endParaRPr lang="en-US" b="1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model = “ “ parameter to define substitution model</a:t>
            </a:r>
          </a:p>
          <a:p>
            <a:endParaRPr lang="en-US" dirty="0">
              <a:sym typeface="Wingdings"/>
            </a:endParaRPr>
          </a:p>
          <a:p>
            <a:r>
              <a:rPr lang="en-US" b="1" dirty="0" err="1" smtClean="0">
                <a:sym typeface="Wingdings"/>
              </a:rPr>
              <a:t>upgma</a:t>
            </a:r>
            <a:r>
              <a:rPr lang="en-US" dirty="0" smtClean="0">
                <a:sym typeface="Wingdings"/>
              </a:rPr>
              <a:t>(</a:t>
            </a:r>
            <a:r>
              <a:rPr lang="en-US" i="1" dirty="0" smtClean="0">
                <a:sym typeface="Wingdings"/>
              </a:rPr>
              <a:t>distance matrix object</a:t>
            </a:r>
            <a:r>
              <a:rPr lang="en-US" dirty="0" smtClean="0">
                <a:sym typeface="Wingdings"/>
              </a:rPr>
              <a:t>)</a:t>
            </a:r>
          </a:p>
          <a:p>
            <a:r>
              <a:rPr lang="en-US" b="1" dirty="0" smtClean="0">
                <a:sym typeface="Wingdings"/>
              </a:rPr>
              <a:t>NJ</a:t>
            </a:r>
            <a:r>
              <a:rPr lang="en-US" dirty="0" smtClean="0">
                <a:sym typeface="Wingdings"/>
              </a:rPr>
              <a:t>(</a:t>
            </a:r>
            <a:r>
              <a:rPr lang="en-US" i="1" dirty="0" smtClean="0">
                <a:sym typeface="Wingdings"/>
              </a:rPr>
              <a:t>distance matrix object</a:t>
            </a:r>
            <a:r>
              <a:rPr lang="en-US" dirty="0" smtClean="0">
                <a:sym typeface="Wingdings"/>
              </a:rPr>
              <a:t>)</a:t>
            </a:r>
          </a:p>
          <a:p>
            <a:endParaRPr lang="en-US" b="1" dirty="0">
              <a:sym typeface="Wingdings"/>
            </a:endParaRPr>
          </a:p>
          <a:p>
            <a:endParaRPr lang="en-US" dirty="0" smtClean="0"/>
          </a:p>
          <a:p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758" y="1845733"/>
            <a:ext cx="3673642" cy="441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15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Rectangle 2"/>
          <p:cNvSpPr>
            <a:spLocks noGrp="1" noChangeArrowheads="1"/>
          </p:cNvSpPr>
          <p:nvPr>
            <p:ph type="title"/>
          </p:nvPr>
        </p:nvSpPr>
        <p:spPr>
          <a:xfrm>
            <a:off x="966788" y="30381"/>
            <a:ext cx="10058400" cy="1450757"/>
          </a:xfrm>
        </p:spPr>
        <p:txBody>
          <a:bodyPr/>
          <a:lstStyle/>
          <a:p>
            <a:r>
              <a:rPr lang="en-US" altLang="en-US" sz="4000" dirty="0" smtClean="0"/>
              <a:t>NJ and UPGMA</a:t>
            </a:r>
            <a:endParaRPr lang="en-US" altLang="en-US" sz="4000" dirty="0"/>
          </a:p>
        </p:txBody>
      </p:sp>
      <p:sp>
        <p:nvSpPr>
          <p:cNvPr id="24581" name="Rectangle 3"/>
          <p:cNvSpPr>
            <a:spLocks noGrp="1" noChangeArrowheads="1"/>
          </p:cNvSpPr>
          <p:nvPr>
            <p:ph idx="1"/>
          </p:nvPr>
        </p:nvSpPr>
        <p:spPr>
          <a:xfrm>
            <a:off x="966788" y="1874044"/>
            <a:ext cx="10686496" cy="439916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en-US" sz="2800" dirty="0" smtClean="0"/>
              <a:t>Neighbor Joining (NJ) creates fully </a:t>
            </a:r>
            <a:r>
              <a:rPr lang="en-US" altLang="en-US" sz="2800" dirty="0"/>
              <a:t>resolved tree is “decomposed” from a fully unresolved “star” tree by inserting branches between a pair of closest neighbors and the remaining terminals in the tree. The process is repeated. Rapid method</a:t>
            </a:r>
            <a:r>
              <a:rPr lang="en-US" altLang="en-US" sz="2800" dirty="0" smtClean="0"/>
              <a:t>.</a:t>
            </a:r>
          </a:p>
          <a:p>
            <a:pPr>
              <a:lnSpc>
                <a:spcPct val="80000"/>
              </a:lnSpc>
            </a:pPr>
            <a:endParaRPr lang="en-US" altLang="en-US" sz="2800" dirty="0"/>
          </a:p>
          <a:p>
            <a:pPr>
              <a:lnSpc>
                <a:spcPct val="80000"/>
              </a:lnSpc>
            </a:pPr>
            <a:r>
              <a:rPr lang="en-US" altLang="en-US" sz="2800" dirty="0" smtClean="0"/>
              <a:t>UPGMA  (</a:t>
            </a:r>
            <a:r>
              <a:rPr lang="en-US" sz="2800" dirty="0" err="1"/>
              <a:t>Unweighted</a:t>
            </a:r>
            <a:r>
              <a:rPr lang="en-US" sz="2800" dirty="0"/>
              <a:t> Pair Group Method with Arithmetic </a:t>
            </a:r>
            <a:r>
              <a:rPr lang="en-US" sz="2800" dirty="0" smtClean="0"/>
              <a:t>Mean) is "</a:t>
            </a:r>
            <a:r>
              <a:rPr lang="en-US" sz="2800" dirty="0" err="1" smtClean="0"/>
              <a:t>ultrametric</a:t>
            </a:r>
            <a:r>
              <a:rPr lang="en-US" sz="2800" dirty="0"/>
              <a:t>", </a:t>
            </a:r>
            <a:r>
              <a:rPr lang="en-US" sz="2800" dirty="0" smtClean="0"/>
              <a:t>so all </a:t>
            </a:r>
            <a:r>
              <a:rPr lang="en-US" sz="2800" dirty="0"/>
              <a:t>the terminal nodes (</a:t>
            </a:r>
            <a:r>
              <a:rPr lang="en-US" sz="2800" i="1" dirty="0" err="1"/>
              <a:t>i.e.</a:t>
            </a:r>
            <a:r>
              <a:rPr lang="en-US" sz="2800" dirty="0" err="1"/>
              <a:t>the</a:t>
            </a:r>
            <a:r>
              <a:rPr lang="en-US" sz="2800" dirty="0"/>
              <a:t> sequences/taxa) are equally distance from the root. In molecular terms, this means that UPGMA assumes a molecular clock, </a:t>
            </a:r>
            <a:r>
              <a:rPr lang="en-US" sz="2800" i="1" dirty="0"/>
              <a:t>i.e.</a:t>
            </a:r>
            <a:r>
              <a:rPr lang="en-US" sz="2800" dirty="0"/>
              <a:t> all lineages are evolving at a constant rate</a:t>
            </a:r>
            <a:endParaRPr lang="en-US" altLang="en-US" sz="2800" dirty="0"/>
          </a:p>
        </p:txBody>
      </p:sp>
      <p:sp>
        <p:nvSpPr>
          <p:cNvPr id="2457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70000"/>
              <a:buFont typeface="Wingdings" charset="2"/>
              <a:buChar char="¢"/>
              <a:defRPr sz="2200">
                <a:solidFill>
                  <a:schemeClr val="tx2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l"/>
              <a:defRPr sz="2000">
                <a:solidFill>
                  <a:schemeClr val="tx2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Char char="•"/>
              <a:defRPr>
                <a:solidFill>
                  <a:schemeClr val="tx2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•"/>
              <a:defRPr sz="1600">
                <a:solidFill>
                  <a:schemeClr val="tx2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>
                <a:solidFill>
                  <a:schemeClr val="tx2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634F250-A9C1-EA4F-B633-BAFD342957A1}" type="slidenum">
              <a:rPr lang="en-US" altLang="en-US" sz="1400">
                <a:solidFill>
                  <a:schemeClr val="tx1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Substitution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sz="2400" dirty="0"/>
              <a:t>Several models exist to account for substitution rates within DNA and amino acid </a:t>
            </a:r>
            <a:r>
              <a:rPr lang="en-US" altLang="en-US" sz="2400" dirty="0" smtClean="0"/>
              <a:t>sequences</a:t>
            </a:r>
          </a:p>
          <a:p>
            <a:pPr marL="0" indent="0">
              <a:buNone/>
            </a:pPr>
            <a:r>
              <a:rPr lang="en-US" altLang="en-US" sz="2400" dirty="0" smtClean="0"/>
              <a:t>Two of the most common are:</a:t>
            </a:r>
            <a:endParaRPr lang="en-US" altLang="en-US" sz="2400" dirty="0"/>
          </a:p>
          <a:p>
            <a:pPr marL="0" indent="0">
              <a:buNone/>
            </a:pPr>
            <a:r>
              <a:rPr lang="en-US" altLang="en-US" sz="2400" dirty="0">
                <a:solidFill>
                  <a:srgbClr val="FF9900"/>
                </a:solidFill>
              </a:rPr>
              <a:t>  </a:t>
            </a:r>
            <a:r>
              <a:rPr lang="en-US" altLang="en-US" sz="2400" b="1" dirty="0">
                <a:solidFill>
                  <a:schemeClr val="tx1"/>
                </a:solidFill>
              </a:rPr>
              <a:t>Jukes and Cantor’s One-Parameter Model </a:t>
            </a:r>
            <a:r>
              <a:rPr lang="en-US" altLang="en-US" sz="2400" dirty="0"/>
              <a:t>– </a:t>
            </a:r>
            <a:r>
              <a:rPr lang="en-US" sz="2400" dirty="0"/>
              <a:t>equal base frequencies, all substitutions </a:t>
            </a:r>
            <a:r>
              <a:rPr lang="en-US" sz="2400" dirty="0" smtClean="0"/>
              <a:t>are equally  likely</a:t>
            </a:r>
          </a:p>
          <a:p>
            <a:pPr marL="0" indent="0">
              <a:buNone/>
            </a:pPr>
            <a:r>
              <a:rPr lang="en-US" sz="2400" b="1" dirty="0" err="1" smtClean="0"/>
              <a:t>Felsenstein</a:t>
            </a:r>
            <a:r>
              <a:rPr lang="en-US" sz="2400" b="1" dirty="0" smtClean="0"/>
              <a:t> </a:t>
            </a:r>
            <a:r>
              <a:rPr lang="en-US" sz="2400" b="1" dirty="0"/>
              <a:t>1981</a:t>
            </a:r>
            <a:r>
              <a:rPr lang="en-US" altLang="en-US" sz="2400" dirty="0" smtClean="0"/>
              <a:t>–</a:t>
            </a:r>
            <a:r>
              <a:rPr lang="en-US" sz="2400" dirty="0" smtClean="0"/>
              <a:t>variable </a:t>
            </a:r>
            <a:r>
              <a:rPr lang="en-US" sz="2400" dirty="0"/>
              <a:t>base frequencies, all substitutions equally </a:t>
            </a:r>
            <a:r>
              <a:rPr lang="en-US" sz="2400" dirty="0" smtClean="0"/>
              <a:t>likely</a:t>
            </a:r>
          </a:p>
          <a:p>
            <a:r>
              <a:rPr lang="en-US" altLang="en-US" sz="2400" dirty="0" smtClean="0"/>
              <a:t>Rate </a:t>
            </a:r>
            <a:r>
              <a:rPr lang="en-US" altLang="en-US" sz="2400" dirty="0"/>
              <a:t>of change is dependent upon the rate of substitution and pattern of substitution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2125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Second: Parsimony Scores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Scores reflect the number of changes that are at least necessary to describe data for given tree</a:t>
            </a:r>
          </a:p>
          <a:p>
            <a:endParaRPr lang="en-US" dirty="0"/>
          </a:p>
          <a:p>
            <a:r>
              <a:rPr lang="en-US" b="1" dirty="0" smtClean="0"/>
              <a:t>parsimony</a:t>
            </a:r>
            <a:r>
              <a:rPr lang="en-US" dirty="0" smtClean="0"/>
              <a:t>(</a:t>
            </a:r>
            <a:r>
              <a:rPr lang="en-US" i="1" dirty="0" smtClean="0"/>
              <a:t>tree object, data</a:t>
            </a:r>
            <a:r>
              <a:rPr lang="en-US" dirty="0" smtClean="0"/>
              <a:t>) </a:t>
            </a:r>
            <a:r>
              <a:rPr lang="en-US" dirty="0" smtClean="0">
                <a:sym typeface="Wingdings"/>
              </a:rPr>
              <a:t> returns parsimony score </a:t>
            </a:r>
          </a:p>
          <a:p>
            <a:endParaRPr lang="en-US" b="1" dirty="0">
              <a:sym typeface="Wingdings"/>
            </a:endParaRPr>
          </a:p>
          <a:p>
            <a:r>
              <a:rPr lang="en-US" b="1" dirty="0" err="1" smtClean="0">
                <a:sym typeface="Wingdings"/>
              </a:rPr>
              <a:t>optim.parsimony</a:t>
            </a:r>
            <a:r>
              <a:rPr lang="en-US" dirty="0" smtClean="0">
                <a:sym typeface="Wingdings"/>
              </a:rPr>
              <a:t>(</a:t>
            </a:r>
            <a:r>
              <a:rPr lang="en-US" i="1" dirty="0"/>
              <a:t>tree object, data</a:t>
            </a:r>
            <a:r>
              <a:rPr lang="en-US" dirty="0"/>
              <a:t>) </a:t>
            </a:r>
            <a:r>
              <a:rPr lang="en-US" dirty="0" smtClean="0">
                <a:sym typeface="Wingdings"/>
              </a:rPr>
              <a:t> performs tree rearrangements (NNI/SPR)</a:t>
            </a:r>
          </a:p>
          <a:p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                                                                     to find maximum parsimony tree</a:t>
            </a:r>
          </a:p>
          <a:p>
            <a:endParaRPr lang="en-US" dirty="0">
              <a:sym typeface="Wingdings"/>
            </a:endParaRPr>
          </a:p>
          <a:p>
            <a:r>
              <a:rPr lang="en-US" b="1" dirty="0" err="1" smtClean="0">
                <a:sym typeface="Wingdings"/>
              </a:rPr>
              <a:t>pratchet</a:t>
            </a:r>
            <a:r>
              <a:rPr lang="en-US" dirty="0" smtClean="0">
                <a:sym typeface="Wingdings"/>
              </a:rPr>
              <a:t>(</a:t>
            </a:r>
            <a:r>
              <a:rPr lang="en-US" i="1" dirty="0" smtClean="0">
                <a:sym typeface="Wingdings"/>
              </a:rPr>
              <a:t>data, </a:t>
            </a:r>
            <a:r>
              <a:rPr lang="en-US" dirty="0" smtClean="0">
                <a:sym typeface="Wingdings"/>
              </a:rPr>
              <a:t>trace = 0</a:t>
            </a:r>
            <a:r>
              <a:rPr lang="en-US" i="1" dirty="0" smtClean="0">
                <a:sym typeface="Wingdings"/>
              </a:rPr>
              <a:t>)  </a:t>
            </a:r>
            <a:r>
              <a:rPr lang="en-US" dirty="0" smtClean="0">
                <a:sym typeface="Wingdings"/>
              </a:rPr>
              <a:t>another optimization function, that typically returns</a:t>
            </a:r>
          </a:p>
          <a:p>
            <a:r>
              <a:rPr lang="en-US" b="1" dirty="0">
                <a:sym typeface="Wingdings"/>
              </a:rPr>
              <a:t> </a:t>
            </a:r>
            <a:r>
              <a:rPr lang="en-US" b="1" dirty="0" smtClean="0">
                <a:sym typeface="Wingdings"/>
              </a:rPr>
              <a:t>                                                  </a:t>
            </a:r>
            <a:r>
              <a:rPr lang="en-US" dirty="0" smtClean="0">
                <a:sym typeface="Wingdings"/>
              </a:rPr>
              <a:t>better trees than from NNI or SPR</a:t>
            </a:r>
            <a:endParaRPr lang="en-US" b="1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0781756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4000</TotalTime>
  <Words>851</Words>
  <Application>Microsoft Macintosh PowerPoint</Application>
  <PresentationFormat>Widescreen</PresentationFormat>
  <Paragraphs>117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Retrospect</vt:lpstr>
      <vt:lpstr>Generating Phylogenetic Trees</vt:lpstr>
      <vt:lpstr>What is molecular phylogenetics?</vt:lpstr>
      <vt:lpstr>Phylogenetic Reconstruction Methods</vt:lpstr>
      <vt:lpstr>Basic Tree Building</vt:lpstr>
      <vt:lpstr>Objectives</vt:lpstr>
      <vt:lpstr>First: Create Distance Based Trees</vt:lpstr>
      <vt:lpstr>NJ and UPGMA</vt:lpstr>
      <vt:lpstr>Substitution Models</vt:lpstr>
      <vt:lpstr>Second: Parsimony Scores</vt:lpstr>
      <vt:lpstr>Maximum Parsimony Method</vt:lpstr>
      <vt:lpstr>Third: Maximum Likelihood</vt:lpstr>
      <vt:lpstr>Fourth: Model Selection </vt:lpstr>
      <vt:lpstr>Fifth: Bootstrapping</vt:lpstr>
      <vt:lpstr>FINALLY: Tree Visualization - Types</vt:lpstr>
      <vt:lpstr>Tree Visualization with Annotations</vt:lpstr>
      <vt:lpstr>Want More?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Anais Hayes</dc:creator>
  <cp:lastModifiedBy>Anais Hayes</cp:lastModifiedBy>
  <cp:revision>28</cp:revision>
  <dcterms:created xsi:type="dcterms:W3CDTF">2016-11-27T19:54:08Z</dcterms:created>
  <dcterms:modified xsi:type="dcterms:W3CDTF">2016-11-30T15:24:45Z</dcterms:modified>
</cp:coreProperties>
</file>

<file path=docProps/thumbnail.jpeg>
</file>